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7" r:id="rId2"/>
    <p:sldId id="607" r:id="rId3"/>
    <p:sldId id="608" r:id="rId4"/>
    <p:sldId id="609" r:id="rId5"/>
    <p:sldId id="615" r:id="rId6"/>
    <p:sldId id="617" r:id="rId7"/>
    <p:sldId id="618" r:id="rId8"/>
    <p:sldId id="619" r:id="rId9"/>
    <p:sldId id="620" r:id="rId10"/>
    <p:sldId id="621" r:id="rId11"/>
    <p:sldId id="622" r:id="rId12"/>
    <p:sldId id="623" r:id="rId13"/>
    <p:sldId id="616" r:id="rId14"/>
    <p:sldId id="624" r:id="rId15"/>
    <p:sldId id="625" r:id="rId16"/>
    <p:sldId id="626" r:id="rId17"/>
    <p:sldId id="627" r:id="rId18"/>
    <p:sldId id="628" r:id="rId19"/>
    <p:sldId id="61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140B0"/>
    <a:srgbClr val="58C2E7"/>
    <a:srgbClr val="FF0000"/>
    <a:srgbClr val="FF6600"/>
    <a:srgbClr val="F17D21"/>
    <a:srgbClr val="97D2FF"/>
    <a:srgbClr val="BAD8EB"/>
    <a:srgbClr val="25AAE1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5" autoAdjust="0"/>
    <p:restoredTop sz="87324" autoAdjust="0"/>
  </p:normalViewPr>
  <p:slideViewPr>
    <p:cSldViewPr snapToGrid="0">
      <p:cViewPr varScale="1">
        <p:scale>
          <a:sx n="58" d="100"/>
          <a:sy n="58" d="100"/>
        </p:scale>
        <p:origin x="1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D4B66-E95F-4277-9E15-F0A3E39C7B0F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B162A-6AC9-40BA-9F8D-566D8F560D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B162A-6AC9-40BA-9F8D-566D8F560D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761655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319116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14380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908000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77052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42476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030055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420814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746699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F3E3B-6F99-CF4E-F5AC-4712E6F37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14" y="1099212"/>
            <a:ext cx="11502085" cy="48538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LID4096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D88C05-56A2-DC2B-D1EA-CC28ACA9FFF9}"/>
              </a:ext>
            </a:extLst>
          </p:cNvPr>
          <p:cNvGrpSpPr/>
          <p:nvPr userDrawn="1"/>
        </p:nvGrpSpPr>
        <p:grpSpPr>
          <a:xfrm>
            <a:off x="0" y="5843704"/>
            <a:ext cx="12192000" cy="1014296"/>
            <a:chOff x="0" y="5843704"/>
            <a:chExt cx="12192000" cy="101429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1187B8-D494-4D32-4860-8EDB39DB612D}"/>
                </a:ext>
              </a:extLst>
            </p:cNvPr>
            <p:cNvGrpSpPr/>
            <p:nvPr/>
          </p:nvGrpSpPr>
          <p:grpSpPr>
            <a:xfrm>
              <a:off x="0" y="6316133"/>
              <a:ext cx="12192000" cy="541867"/>
              <a:chOff x="0" y="6316133"/>
              <a:chExt cx="12192000" cy="5418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AB0961-755E-CC36-BBF1-3EF4F59C2FF9}"/>
                  </a:ext>
                </a:extLst>
              </p:cNvPr>
              <p:cNvSpPr/>
              <p:nvPr/>
            </p:nvSpPr>
            <p:spPr>
              <a:xfrm>
                <a:off x="0" y="6316133"/>
                <a:ext cx="12192000" cy="54186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15A489-0C19-9D03-9124-BAD646EEE460}"/>
                  </a:ext>
                </a:extLst>
              </p:cNvPr>
              <p:cNvSpPr txBox="1"/>
              <p:nvPr/>
            </p:nvSpPr>
            <p:spPr>
              <a:xfrm>
                <a:off x="1094368" y="6408744"/>
                <a:ext cx="1936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</a:rPr>
                  <a:t>AI-Driven Design</a:t>
                </a:r>
                <a:endParaRPr lang="LID4096" altLang="zh-CN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B7AB3B-765A-4B35-EE3C-A665D5FDB4CF}"/>
                </a:ext>
              </a:extLst>
            </p:cNvPr>
            <p:cNvGrpSpPr/>
            <p:nvPr/>
          </p:nvGrpSpPr>
          <p:grpSpPr>
            <a:xfrm>
              <a:off x="163397" y="6381224"/>
              <a:ext cx="953614" cy="360613"/>
              <a:chOff x="-3186488" y="3113565"/>
              <a:chExt cx="5327600" cy="20103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E85238-3033-037E-423D-ADBB3C10CD85}"/>
                  </a:ext>
                </a:extLst>
              </p:cNvPr>
              <p:cNvSpPr txBox="1"/>
              <p:nvPr/>
            </p:nvSpPr>
            <p:spPr>
              <a:xfrm>
                <a:off x="-3186488" y="4477871"/>
                <a:ext cx="5327600" cy="646045"/>
              </a:xfrm>
              <a:custGeom>
                <a:avLst/>
                <a:gdLst/>
                <a:ahLst/>
                <a:cxnLst/>
                <a:rect l="l" t="t" r="r" b="b"/>
                <a:pathLst>
                  <a:path w="5327600" h="646045">
                    <a:moveTo>
                      <a:pt x="5155703" y="0"/>
                    </a:moveTo>
                    <a:lnTo>
                      <a:pt x="5327600" y="0"/>
                    </a:lnTo>
                    <a:lnTo>
                      <a:pt x="5327600" y="325320"/>
                    </a:lnTo>
                    <a:lnTo>
                      <a:pt x="5155703" y="325320"/>
                    </a:lnTo>
                    <a:close/>
                    <a:moveTo>
                      <a:pt x="4736752" y="0"/>
                    </a:moveTo>
                    <a:lnTo>
                      <a:pt x="4908649" y="0"/>
                    </a:lnTo>
                    <a:lnTo>
                      <a:pt x="4908649" y="325320"/>
                    </a:lnTo>
                    <a:lnTo>
                      <a:pt x="4736752" y="325320"/>
                    </a:lnTo>
                    <a:close/>
                    <a:moveTo>
                      <a:pt x="3941924" y="0"/>
                    </a:moveTo>
                    <a:lnTo>
                      <a:pt x="4119839" y="0"/>
                    </a:lnTo>
                    <a:lnTo>
                      <a:pt x="4123302" y="22990"/>
                    </a:lnTo>
                    <a:cubicBezTo>
                      <a:pt x="4130061" y="53794"/>
                      <a:pt x="4140200" y="78886"/>
                      <a:pt x="4153718" y="98264"/>
                    </a:cubicBezTo>
                    <a:cubicBezTo>
                      <a:pt x="4180756" y="137022"/>
                      <a:pt x="4213374" y="156400"/>
                      <a:pt x="4251573" y="156400"/>
                    </a:cubicBezTo>
                    <a:cubicBezTo>
                      <a:pt x="4292749" y="156400"/>
                      <a:pt x="4327972" y="136774"/>
                      <a:pt x="4357241" y="97520"/>
                    </a:cubicBezTo>
                    <a:cubicBezTo>
                      <a:pt x="4371875" y="77893"/>
                      <a:pt x="4382851" y="53174"/>
                      <a:pt x="4390169" y="23362"/>
                    </a:cubicBezTo>
                    <a:lnTo>
                      <a:pt x="4394131" y="0"/>
                    </a:lnTo>
                    <a:lnTo>
                      <a:pt x="4570065" y="0"/>
                    </a:lnTo>
                    <a:lnTo>
                      <a:pt x="4570065" y="244209"/>
                    </a:lnTo>
                    <a:cubicBezTo>
                      <a:pt x="4570065" y="357814"/>
                      <a:pt x="4559647" y="440166"/>
                      <a:pt x="4538811" y="491264"/>
                    </a:cubicBezTo>
                    <a:cubicBezTo>
                      <a:pt x="4517975" y="542361"/>
                      <a:pt x="4485853" y="580933"/>
                      <a:pt x="4442445" y="606977"/>
                    </a:cubicBezTo>
                    <a:cubicBezTo>
                      <a:pt x="4399036" y="633022"/>
                      <a:pt x="4338885" y="646045"/>
                      <a:pt x="4261991" y="646045"/>
                    </a:cubicBezTo>
                    <a:cubicBezTo>
                      <a:pt x="4191049" y="646045"/>
                      <a:pt x="4134247" y="636619"/>
                      <a:pt x="4091583" y="617767"/>
                    </a:cubicBezTo>
                    <a:cubicBezTo>
                      <a:pt x="4048918" y="598916"/>
                      <a:pt x="4016300" y="570763"/>
                      <a:pt x="3993728" y="533308"/>
                    </a:cubicBezTo>
                    <a:cubicBezTo>
                      <a:pt x="3971156" y="495852"/>
                      <a:pt x="3959870" y="452568"/>
                      <a:pt x="3959870" y="403455"/>
                    </a:cubicBezTo>
                    <a:lnTo>
                      <a:pt x="3959870" y="377410"/>
                    </a:lnTo>
                    <a:lnTo>
                      <a:pt x="4156323" y="406432"/>
                    </a:lnTo>
                    <a:cubicBezTo>
                      <a:pt x="4159299" y="435205"/>
                      <a:pt x="4168353" y="455669"/>
                      <a:pt x="4183484" y="467823"/>
                    </a:cubicBezTo>
                    <a:cubicBezTo>
                      <a:pt x="4198615" y="479977"/>
                      <a:pt x="4222551" y="486055"/>
                      <a:pt x="4255293" y="486055"/>
                    </a:cubicBezTo>
                    <a:cubicBezTo>
                      <a:pt x="4292996" y="486055"/>
                      <a:pt x="4323507" y="479853"/>
                      <a:pt x="4346823" y="467451"/>
                    </a:cubicBezTo>
                    <a:cubicBezTo>
                      <a:pt x="4363194" y="458521"/>
                      <a:pt x="4375844" y="443639"/>
                      <a:pt x="4384773" y="422803"/>
                    </a:cubicBezTo>
                    <a:cubicBezTo>
                      <a:pt x="4393703" y="401967"/>
                      <a:pt x="4398168" y="365256"/>
                      <a:pt x="4398168" y="312670"/>
                    </a:cubicBezTo>
                    <a:lnTo>
                      <a:pt x="4398168" y="197328"/>
                    </a:lnTo>
                    <a:cubicBezTo>
                      <a:pt x="4372371" y="239992"/>
                      <a:pt x="4343350" y="271990"/>
                      <a:pt x="4311104" y="293322"/>
                    </a:cubicBezTo>
                    <a:cubicBezTo>
                      <a:pt x="4278858" y="314654"/>
                      <a:pt x="4243140" y="325320"/>
                      <a:pt x="4203948" y="325320"/>
                    </a:cubicBezTo>
                    <a:cubicBezTo>
                      <a:pt x="4132014" y="325320"/>
                      <a:pt x="4071491" y="292795"/>
                      <a:pt x="4022377" y="227745"/>
                    </a:cubicBezTo>
                    <a:cubicBezTo>
                      <a:pt x="3979961" y="171882"/>
                      <a:pt x="3953451" y="101216"/>
                      <a:pt x="3942847" y="15747"/>
                    </a:cubicBezTo>
                    <a:close/>
                    <a:moveTo>
                      <a:pt x="3633341" y="0"/>
                    </a:moveTo>
                    <a:lnTo>
                      <a:pt x="3805237" y="0"/>
                    </a:lnTo>
                    <a:lnTo>
                      <a:pt x="3805237" y="325320"/>
                    </a:lnTo>
                    <a:lnTo>
                      <a:pt x="3633341" y="325320"/>
                    </a:lnTo>
                    <a:close/>
                    <a:moveTo>
                      <a:pt x="3114565" y="0"/>
                    </a:moveTo>
                    <a:lnTo>
                      <a:pt x="3471605" y="0"/>
                    </a:lnTo>
                    <a:lnTo>
                      <a:pt x="3483471" y="80347"/>
                    </a:lnTo>
                    <a:cubicBezTo>
                      <a:pt x="3483471" y="156784"/>
                      <a:pt x="3457302" y="219823"/>
                      <a:pt x="3404964" y="269463"/>
                    </a:cubicBezTo>
                    <a:cubicBezTo>
                      <a:pt x="3352626" y="319103"/>
                      <a:pt x="3280320" y="343924"/>
                      <a:pt x="3188047" y="343924"/>
                    </a:cubicBezTo>
                    <a:cubicBezTo>
                      <a:pt x="3104207" y="343924"/>
                      <a:pt x="3035746" y="323212"/>
                      <a:pt x="2982664" y="281788"/>
                    </a:cubicBezTo>
                    <a:cubicBezTo>
                      <a:pt x="2929582" y="240364"/>
                      <a:pt x="2894608" y="179965"/>
                      <a:pt x="2877740" y="100590"/>
                    </a:cubicBezTo>
                    <a:lnTo>
                      <a:pt x="3049637" y="68592"/>
                    </a:lnTo>
                    <a:cubicBezTo>
                      <a:pt x="3064520" y="151439"/>
                      <a:pt x="3110656" y="192863"/>
                      <a:pt x="3188047" y="192863"/>
                    </a:cubicBezTo>
                    <a:cubicBezTo>
                      <a:pt x="3229223" y="192863"/>
                      <a:pt x="3259981" y="184922"/>
                      <a:pt x="3280320" y="169039"/>
                    </a:cubicBezTo>
                    <a:cubicBezTo>
                      <a:pt x="3300660" y="153156"/>
                      <a:pt x="3310830" y="132557"/>
                      <a:pt x="3310830" y="107241"/>
                    </a:cubicBezTo>
                    <a:cubicBezTo>
                      <a:pt x="3310830" y="89862"/>
                      <a:pt x="3306365" y="76211"/>
                      <a:pt x="3297436" y="66290"/>
                    </a:cubicBezTo>
                    <a:cubicBezTo>
                      <a:pt x="3288010" y="56360"/>
                      <a:pt x="3269344" y="47686"/>
                      <a:pt x="3241439" y="40268"/>
                    </a:cubicBezTo>
                    <a:close/>
                    <a:moveTo>
                      <a:pt x="2196803" y="0"/>
                    </a:moveTo>
                    <a:lnTo>
                      <a:pt x="2369741" y="0"/>
                    </a:lnTo>
                    <a:lnTo>
                      <a:pt x="2379736" y="73933"/>
                    </a:lnTo>
                    <a:cubicBezTo>
                      <a:pt x="2386764" y="98209"/>
                      <a:pt x="2397058" y="118937"/>
                      <a:pt x="2410617" y="136117"/>
                    </a:cubicBezTo>
                    <a:cubicBezTo>
                      <a:pt x="2437735" y="170475"/>
                      <a:pt x="2470452" y="187654"/>
                      <a:pt x="2508767" y="187654"/>
                    </a:cubicBezTo>
                    <a:cubicBezTo>
                      <a:pt x="2563997" y="187654"/>
                      <a:pt x="2600816" y="149951"/>
                      <a:pt x="2619226" y="74545"/>
                    </a:cubicBezTo>
                    <a:lnTo>
                      <a:pt x="2789634" y="109519"/>
                    </a:lnTo>
                    <a:cubicBezTo>
                      <a:pt x="2766783" y="188894"/>
                      <a:pt x="2731267" y="247806"/>
                      <a:pt x="2683088" y="286253"/>
                    </a:cubicBezTo>
                    <a:cubicBezTo>
                      <a:pt x="2634909" y="324700"/>
                      <a:pt x="2576298" y="343924"/>
                      <a:pt x="2507256" y="343924"/>
                    </a:cubicBezTo>
                    <a:cubicBezTo>
                      <a:pt x="2411386" y="343924"/>
                      <a:pt x="2337375" y="311868"/>
                      <a:pt x="2285223" y="247755"/>
                    </a:cubicBezTo>
                    <a:cubicBezTo>
                      <a:pt x="2239029" y="191846"/>
                      <a:pt x="2210157" y="119163"/>
                      <a:pt x="2198608" y="29706"/>
                    </a:cubicBezTo>
                    <a:close/>
                    <a:moveTo>
                      <a:pt x="1337816" y="0"/>
                    </a:moveTo>
                    <a:lnTo>
                      <a:pt x="1517898" y="0"/>
                    </a:lnTo>
                    <a:lnTo>
                      <a:pt x="1517898" y="140773"/>
                    </a:lnTo>
                    <a:lnTo>
                      <a:pt x="1653331" y="140773"/>
                    </a:lnTo>
                    <a:cubicBezTo>
                      <a:pt x="1711374" y="140773"/>
                      <a:pt x="1753418" y="135322"/>
                      <a:pt x="1779463" y="124420"/>
                    </a:cubicBezTo>
                    <a:cubicBezTo>
                      <a:pt x="1805508" y="113517"/>
                      <a:pt x="1826840" y="97040"/>
                      <a:pt x="1843459" y="74987"/>
                    </a:cubicBezTo>
                    <a:cubicBezTo>
                      <a:pt x="1851769" y="63960"/>
                      <a:pt x="1859365" y="49743"/>
                      <a:pt x="1866249" y="32335"/>
                    </a:cubicBezTo>
                    <a:lnTo>
                      <a:pt x="1875935" y="0"/>
                    </a:lnTo>
                    <a:lnTo>
                      <a:pt x="2062987" y="0"/>
                    </a:lnTo>
                    <a:lnTo>
                      <a:pt x="2055196" y="36966"/>
                    </a:lnTo>
                    <a:cubicBezTo>
                      <a:pt x="2033884" y="106667"/>
                      <a:pt x="2006874" y="161857"/>
                      <a:pt x="1974167" y="202537"/>
                    </a:cubicBezTo>
                    <a:cubicBezTo>
                      <a:pt x="1941459" y="243217"/>
                      <a:pt x="1901936" y="273851"/>
                      <a:pt x="1855598" y="294438"/>
                    </a:cubicBezTo>
                    <a:cubicBezTo>
                      <a:pt x="1809260" y="315026"/>
                      <a:pt x="1749663" y="325320"/>
                      <a:pt x="1676807" y="325320"/>
                    </a:cubicBezTo>
                    <a:lnTo>
                      <a:pt x="1337816" y="325320"/>
                    </a:lnTo>
                    <a:close/>
                    <a:moveTo>
                      <a:pt x="990451" y="0"/>
                    </a:moveTo>
                    <a:lnTo>
                      <a:pt x="1170533" y="0"/>
                    </a:lnTo>
                    <a:lnTo>
                      <a:pt x="1170533" y="325320"/>
                    </a:lnTo>
                    <a:lnTo>
                      <a:pt x="990451" y="325320"/>
                    </a:lnTo>
                    <a:close/>
                    <a:moveTo>
                      <a:pt x="103878" y="0"/>
                    </a:moveTo>
                    <a:lnTo>
                      <a:pt x="791252" y="0"/>
                    </a:lnTo>
                    <a:lnTo>
                      <a:pt x="898177" y="325320"/>
                    </a:lnTo>
                    <a:lnTo>
                      <a:pt x="702387" y="325320"/>
                    </a:lnTo>
                    <a:lnTo>
                      <a:pt x="624043" y="78266"/>
                    </a:lnTo>
                    <a:lnTo>
                      <a:pt x="265949" y="78266"/>
                    </a:lnTo>
                    <a:lnTo>
                      <a:pt x="191988" y="325320"/>
                    </a:lnTo>
                    <a:lnTo>
                      <a:pt x="0" y="325320"/>
                    </a:lnTo>
                    <a:close/>
                  </a:path>
                </a:pathLst>
              </a:custGeom>
              <a:solidFill>
                <a:srgbClr val="F17D21"/>
              </a:solidFill>
              <a:ln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LID4096" sz="12000" b="1" dirty="0">
                  <a:latin typeface="Arial Narrow" panose="020B060602020203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1F2CC69-8B58-D72F-B992-B5CABE921687}"/>
                  </a:ext>
                </a:extLst>
              </p:cNvPr>
              <p:cNvSpPr/>
              <p:nvPr/>
            </p:nvSpPr>
            <p:spPr>
              <a:xfrm>
                <a:off x="-3082610" y="3712281"/>
                <a:ext cx="5223722" cy="765590"/>
              </a:xfrm>
              <a:custGeom>
                <a:avLst/>
                <a:gdLst/>
                <a:ahLst/>
                <a:cxnLst/>
                <a:rect l="l" t="t" r="r" b="b"/>
                <a:pathLst>
                  <a:path w="5223722" h="765590">
                    <a:moveTo>
                      <a:pt x="2396285" y="442020"/>
                    </a:moveTo>
                    <a:cubicBezTo>
                      <a:pt x="2360070" y="442020"/>
                      <a:pt x="2329561" y="458209"/>
                      <a:pt x="2304756" y="490586"/>
                    </a:cubicBezTo>
                    <a:cubicBezTo>
                      <a:pt x="2279455" y="523460"/>
                      <a:pt x="2267053" y="569283"/>
                      <a:pt x="2267549" y="628055"/>
                    </a:cubicBezTo>
                    <a:lnTo>
                      <a:pt x="2524277" y="628055"/>
                    </a:lnTo>
                    <a:cubicBezTo>
                      <a:pt x="2522789" y="566291"/>
                      <a:pt x="2509643" y="519844"/>
                      <a:pt x="2484838" y="488714"/>
                    </a:cubicBezTo>
                    <a:cubicBezTo>
                      <a:pt x="2460033" y="457585"/>
                      <a:pt x="2430516" y="442020"/>
                      <a:pt x="2396285" y="442020"/>
                    </a:cubicBezTo>
                    <a:close/>
                    <a:moveTo>
                      <a:pt x="3529463" y="300633"/>
                    </a:moveTo>
                    <a:lnTo>
                      <a:pt x="3701359" y="300633"/>
                    </a:lnTo>
                    <a:lnTo>
                      <a:pt x="3701359" y="765590"/>
                    </a:lnTo>
                    <a:lnTo>
                      <a:pt x="3529463" y="765590"/>
                    </a:lnTo>
                    <a:close/>
                    <a:moveTo>
                      <a:pt x="5005689" y="282029"/>
                    </a:moveTo>
                    <a:cubicBezTo>
                      <a:pt x="5055795" y="282029"/>
                      <a:pt x="5098087" y="295063"/>
                      <a:pt x="5132565" y="321132"/>
                    </a:cubicBezTo>
                    <a:cubicBezTo>
                      <a:pt x="5167043" y="347200"/>
                      <a:pt x="5190856" y="380717"/>
                      <a:pt x="5204002" y="421684"/>
                    </a:cubicBezTo>
                    <a:cubicBezTo>
                      <a:pt x="5217149" y="462650"/>
                      <a:pt x="5223722" y="521864"/>
                      <a:pt x="5223722" y="599324"/>
                    </a:cubicBezTo>
                    <a:lnTo>
                      <a:pt x="5223722" y="765590"/>
                    </a:lnTo>
                    <a:lnTo>
                      <a:pt x="5051825" y="765590"/>
                    </a:lnTo>
                    <a:lnTo>
                      <a:pt x="5051825" y="687121"/>
                    </a:lnTo>
                    <a:cubicBezTo>
                      <a:pt x="5051825" y="606165"/>
                      <a:pt x="5048601" y="552276"/>
                      <a:pt x="5042151" y="525456"/>
                    </a:cubicBezTo>
                    <a:cubicBezTo>
                      <a:pt x="5035703" y="498636"/>
                      <a:pt x="5023673" y="478025"/>
                      <a:pt x="5006061" y="463623"/>
                    </a:cubicBezTo>
                    <a:cubicBezTo>
                      <a:pt x="4988449" y="449221"/>
                      <a:pt x="4968481" y="442020"/>
                      <a:pt x="4946157" y="442020"/>
                    </a:cubicBezTo>
                    <a:cubicBezTo>
                      <a:pt x="4917384" y="442020"/>
                      <a:pt x="4891339" y="451333"/>
                      <a:pt x="4868023" y="469960"/>
                    </a:cubicBezTo>
                    <a:cubicBezTo>
                      <a:pt x="4844706" y="488587"/>
                      <a:pt x="4828335" y="514288"/>
                      <a:pt x="4818909" y="547066"/>
                    </a:cubicBezTo>
                    <a:cubicBezTo>
                      <a:pt x="4809483" y="579843"/>
                      <a:pt x="4804771" y="641678"/>
                      <a:pt x="4804771" y="732572"/>
                    </a:cubicBezTo>
                    <a:lnTo>
                      <a:pt x="4804771" y="765590"/>
                    </a:lnTo>
                    <a:lnTo>
                      <a:pt x="4632874" y="765590"/>
                    </a:lnTo>
                    <a:lnTo>
                      <a:pt x="4632874" y="300633"/>
                    </a:lnTo>
                    <a:lnTo>
                      <a:pt x="4792121" y="300633"/>
                    </a:lnTo>
                    <a:lnTo>
                      <a:pt x="4792121" y="415975"/>
                    </a:lnTo>
                    <a:cubicBezTo>
                      <a:pt x="4820397" y="371326"/>
                      <a:pt x="4852272" y="337840"/>
                      <a:pt x="4887743" y="315516"/>
                    </a:cubicBezTo>
                    <a:cubicBezTo>
                      <a:pt x="4923213" y="293191"/>
                      <a:pt x="4962529" y="282029"/>
                      <a:pt x="5005689" y="282029"/>
                    </a:cubicBezTo>
                    <a:close/>
                    <a:moveTo>
                      <a:pt x="4107511" y="282029"/>
                    </a:moveTo>
                    <a:cubicBezTo>
                      <a:pt x="4147695" y="282029"/>
                      <a:pt x="4184282" y="292819"/>
                      <a:pt x="4217271" y="314400"/>
                    </a:cubicBezTo>
                    <a:cubicBezTo>
                      <a:pt x="4250262" y="335980"/>
                      <a:pt x="4279655" y="368350"/>
                      <a:pt x="4305453" y="411510"/>
                    </a:cubicBezTo>
                    <a:lnTo>
                      <a:pt x="4305453" y="300633"/>
                    </a:lnTo>
                    <a:lnTo>
                      <a:pt x="4466187" y="300633"/>
                    </a:lnTo>
                    <a:lnTo>
                      <a:pt x="4466187" y="765590"/>
                    </a:lnTo>
                    <a:lnTo>
                      <a:pt x="4290253" y="765590"/>
                    </a:lnTo>
                    <a:lnTo>
                      <a:pt x="4294523" y="740414"/>
                    </a:lnTo>
                    <a:cubicBezTo>
                      <a:pt x="4296352" y="722962"/>
                      <a:pt x="4297267" y="704236"/>
                      <a:pt x="4297267" y="684237"/>
                    </a:cubicBezTo>
                    <a:cubicBezTo>
                      <a:pt x="4297267" y="601762"/>
                      <a:pt x="4283253" y="540773"/>
                      <a:pt x="4255223" y="501272"/>
                    </a:cubicBezTo>
                    <a:cubicBezTo>
                      <a:pt x="4227193" y="461770"/>
                      <a:pt x="4192591" y="442020"/>
                      <a:pt x="4151415" y="442020"/>
                    </a:cubicBezTo>
                    <a:cubicBezTo>
                      <a:pt x="4110735" y="442020"/>
                      <a:pt x="4076877" y="461398"/>
                      <a:pt x="4049840" y="500156"/>
                    </a:cubicBezTo>
                    <a:cubicBezTo>
                      <a:pt x="4022803" y="538913"/>
                      <a:pt x="4009285" y="598537"/>
                      <a:pt x="4009285" y="679028"/>
                    </a:cubicBezTo>
                    <a:cubicBezTo>
                      <a:pt x="4009285" y="700143"/>
                      <a:pt x="4010130" y="719830"/>
                      <a:pt x="4011820" y="738089"/>
                    </a:cubicBezTo>
                    <a:lnTo>
                      <a:pt x="4015961" y="765590"/>
                    </a:lnTo>
                    <a:lnTo>
                      <a:pt x="3838046" y="765590"/>
                    </a:lnTo>
                    <a:lnTo>
                      <a:pt x="3833667" y="690935"/>
                    </a:lnTo>
                    <a:cubicBezTo>
                      <a:pt x="3833667" y="555873"/>
                      <a:pt x="3860333" y="453957"/>
                      <a:pt x="3913663" y="385186"/>
                    </a:cubicBezTo>
                    <a:cubicBezTo>
                      <a:pt x="3966992" y="316415"/>
                      <a:pt x="4031609" y="282029"/>
                      <a:pt x="4107511" y="282029"/>
                    </a:cubicBezTo>
                    <a:close/>
                    <a:moveTo>
                      <a:pt x="3070774" y="282029"/>
                    </a:moveTo>
                    <a:cubicBezTo>
                      <a:pt x="3155606" y="282029"/>
                      <a:pt x="3220099" y="298524"/>
                      <a:pt x="3264251" y="331515"/>
                    </a:cubicBezTo>
                    <a:cubicBezTo>
                      <a:pt x="3308403" y="364505"/>
                      <a:pt x="3339409" y="417711"/>
                      <a:pt x="3357269" y="491133"/>
                    </a:cubicBezTo>
                    <a:lnTo>
                      <a:pt x="3195790" y="527596"/>
                    </a:lnTo>
                    <a:cubicBezTo>
                      <a:pt x="3181403" y="464096"/>
                      <a:pt x="3140724" y="432346"/>
                      <a:pt x="3073751" y="432346"/>
                    </a:cubicBezTo>
                    <a:cubicBezTo>
                      <a:pt x="3031583" y="432346"/>
                      <a:pt x="3001569" y="438436"/>
                      <a:pt x="2983710" y="450618"/>
                    </a:cubicBezTo>
                    <a:cubicBezTo>
                      <a:pt x="2965851" y="462799"/>
                      <a:pt x="2956921" y="478583"/>
                      <a:pt x="2956921" y="497970"/>
                    </a:cubicBezTo>
                    <a:cubicBezTo>
                      <a:pt x="2956921" y="515372"/>
                      <a:pt x="2965103" y="529793"/>
                      <a:pt x="2981466" y="541234"/>
                    </a:cubicBezTo>
                    <a:cubicBezTo>
                      <a:pt x="2997822" y="553164"/>
                      <a:pt x="3048640" y="571182"/>
                      <a:pt x="3133922" y="595289"/>
                    </a:cubicBezTo>
                    <a:cubicBezTo>
                      <a:pt x="3229614" y="622404"/>
                      <a:pt x="3294606" y="655073"/>
                      <a:pt x="3328898" y="693295"/>
                    </a:cubicBezTo>
                    <a:cubicBezTo>
                      <a:pt x="3345796" y="712406"/>
                      <a:pt x="3358470" y="734682"/>
                      <a:pt x="3366919" y="760122"/>
                    </a:cubicBezTo>
                    <a:lnTo>
                      <a:pt x="3367727" y="765590"/>
                    </a:lnTo>
                    <a:lnTo>
                      <a:pt x="3010687" y="765590"/>
                    </a:lnTo>
                    <a:lnTo>
                      <a:pt x="2964874" y="751050"/>
                    </a:lnTo>
                    <a:cubicBezTo>
                      <a:pt x="2920133" y="733236"/>
                      <a:pt x="2888212" y="715875"/>
                      <a:pt x="2869112" y="698969"/>
                    </a:cubicBezTo>
                    <a:cubicBezTo>
                      <a:pt x="2821487" y="656700"/>
                      <a:pt x="2797675" y="598770"/>
                      <a:pt x="2797675" y="525177"/>
                    </a:cubicBezTo>
                    <a:cubicBezTo>
                      <a:pt x="2797675" y="451585"/>
                      <a:pt x="2820991" y="392662"/>
                      <a:pt x="2867624" y="348409"/>
                    </a:cubicBezTo>
                    <a:cubicBezTo>
                      <a:pt x="2914257" y="304156"/>
                      <a:pt x="2981974" y="282029"/>
                      <a:pt x="3070774" y="282029"/>
                    </a:cubicBezTo>
                    <a:close/>
                    <a:moveTo>
                      <a:pt x="2385867" y="282029"/>
                    </a:moveTo>
                    <a:cubicBezTo>
                      <a:pt x="2478637" y="282029"/>
                      <a:pt x="2551314" y="316314"/>
                      <a:pt x="2603900" y="384884"/>
                    </a:cubicBezTo>
                    <a:cubicBezTo>
                      <a:pt x="2664424" y="463390"/>
                      <a:pt x="2694686" y="579162"/>
                      <a:pt x="2694686" y="732200"/>
                    </a:cubicBezTo>
                    <a:lnTo>
                      <a:pt x="2693941" y="756047"/>
                    </a:lnTo>
                    <a:lnTo>
                      <a:pt x="2264572" y="756047"/>
                    </a:lnTo>
                    <a:lnTo>
                      <a:pt x="2265863" y="765590"/>
                    </a:lnTo>
                    <a:lnTo>
                      <a:pt x="2092925" y="765590"/>
                    </a:lnTo>
                    <a:lnTo>
                      <a:pt x="2088955" y="700248"/>
                    </a:lnTo>
                    <a:cubicBezTo>
                      <a:pt x="2088955" y="568047"/>
                      <a:pt x="2119961" y="462189"/>
                      <a:pt x="2181973" y="382674"/>
                    </a:cubicBezTo>
                    <a:cubicBezTo>
                      <a:pt x="2234559" y="315578"/>
                      <a:pt x="2302524" y="282029"/>
                      <a:pt x="2385867" y="282029"/>
                    </a:cubicBezTo>
                    <a:close/>
                    <a:moveTo>
                      <a:pt x="338513" y="254496"/>
                    </a:moveTo>
                    <a:lnTo>
                      <a:pt x="217323" y="659309"/>
                    </a:lnTo>
                    <a:lnTo>
                      <a:pt x="462017" y="659309"/>
                    </a:lnTo>
                    <a:close/>
                    <a:moveTo>
                      <a:pt x="3529463" y="0"/>
                    </a:moveTo>
                    <a:lnTo>
                      <a:pt x="3701359" y="0"/>
                    </a:lnTo>
                    <a:lnTo>
                      <a:pt x="3701359" y="193477"/>
                    </a:lnTo>
                    <a:lnTo>
                      <a:pt x="3529463" y="193477"/>
                    </a:lnTo>
                    <a:close/>
                    <a:moveTo>
                      <a:pt x="1233938" y="0"/>
                    </a:moveTo>
                    <a:lnTo>
                      <a:pt x="1563266" y="0"/>
                    </a:lnTo>
                    <a:cubicBezTo>
                      <a:pt x="1646525" y="0"/>
                      <a:pt x="1709341" y="9302"/>
                      <a:pt x="1751714" y="27905"/>
                    </a:cubicBezTo>
                    <a:cubicBezTo>
                      <a:pt x="1794088" y="46509"/>
                      <a:pt x="1833116" y="77887"/>
                      <a:pt x="1868800" y="122039"/>
                    </a:cubicBezTo>
                    <a:cubicBezTo>
                      <a:pt x="1904484" y="166192"/>
                      <a:pt x="1932486" y="223490"/>
                      <a:pt x="1952807" y="293936"/>
                    </a:cubicBezTo>
                    <a:cubicBezTo>
                      <a:pt x="1973127" y="364381"/>
                      <a:pt x="1983287" y="451941"/>
                      <a:pt x="1983287" y="556617"/>
                    </a:cubicBezTo>
                    <a:cubicBezTo>
                      <a:pt x="1983287" y="603746"/>
                      <a:pt x="1980623" y="647806"/>
                      <a:pt x="1975295" y="688795"/>
                    </a:cubicBezTo>
                    <a:lnTo>
                      <a:pt x="1959109" y="765590"/>
                    </a:lnTo>
                    <a:lnTo>
                      <a:pt x="1772057" y="765590"/>
                    </a:lnTo>
                    <a:lnTo>
                      <a:pt x="1780881" y="736130"/>
                    </a:lnTo>
                    <a:cubicBezTo>
                      <a:pt x="1791795" y="688551"/>
                      <a:pt x="1797252" y="625861"/>
                      <a:pt x="1797252" y="548060"/>
                    </a:cubicBezTo>
                    <a:cubicBezTo>
                      <a:pt x="1797252" y="467282"/>
                      <a:pt x="1791671" y="403600"/>
                      <a:pt x="1780509" y="357013"/>
                    </a:cubicBezTo>
                    <a:cubicBezTo>
                      <a:pt x="1769347" y="310427"/>
                      <a:pt x="1751984" y="273753"/>
                      <a:pt x="1728419" y="246991"/>
                    </a:cubicBezTo>
                    <a:cubicBezTo>
                      <a:pt x="1704855" y="220229"/>
                      <a:pt x="1676205" y="202635"/>
                      <a:pt x="1642471" y="194209"/>
                    </a:cubicBezTo>
                    <a:cubicBezTo>
                      <a:pt x="1617170" y="187768"/>
                      <a:pt x="1568305" y="184547"/>
                      <a:pt x="1495875" y="184547"/>
                    </a:cubicBezTo>
                    <a:lnTo>
                      <a:pt x="1414020" y="184547"/>
                    </a:lnTo>
                    <a:lnTo>
                      <a:pt x="1414020" y="765590"/>
                    </a:lnTo>
                    <a:lnTo>
                      <a:pt x="1233938" y="765590"/>
                    </a:lnTo>
                    <a:close/>
                    <a:moveTo>
                      <a:pt x="886573" y="0"/>
                    </a:moveTo>
                    <a:lnTo>
                      <a:pt x="1066655" y="0"/>
                    </a:lnTo>
                    <a:lnTo>
                      <a:pt x="1066655" y="765590"/>
                    </a:lnTo>
                    <a:lnTo>
                      <a:pt x="886573" y="765590"/>
                    </a:lnTo>
                    <a:close/>
                    <a:moveTo>
                      <a:pt x="244461" y="0"/>
                    </a:moveTo>
                    <a:lnTo>
                      <a:pt x="435740" y="0"/>
                    </a:lnTo>
                    <a:lnTo>
                      <a:pt x="687374" y="765590"/>
                    </a:lnTo>
                    <a:lnTo>
                      <a:pt x="0" y="7655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LID4096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D4E525-83F6-17C3-4346-E43E8ACBF12A}"/>
                  </a:ext>
                </a:extLst>
              </p:cNvPr>
              <p:cNvSpPr/>
              <p:nvPr/>
            </p:nvSpPr>
            <p:spPr>
              <a:xfrm>
                <a:off x="353447" y="3683551"/>
                <a:ext cx="331176" cy="2724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275CF9-7806-0DB4-4E06-67B0CD72C5F7}"/>
                  </a:ext>
                </a:extLst>
              </p:cNvPr>
              <p:cNvSpPr txBox="1"/>
              <p:nvPr/>
            </p:nvSpPr>
            <p:spPr>
              <a:xfrm>
                <a:off x="50110" y="3113565"/>
                <a:ext cx="937847" cy="80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rgbClr val="F17D21"/>
                    </a:solidFill>
                  </a:rPr>
                  <a:t>❤</a:t>
                </a:r>
                <a:endParaRPr lang="LID4096" sz="1100" dirty="0">
                  <a:solidFill>
                    <a:srgbClr val="F17D2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3ABBE3-FA08-084F-B94B-42C7FEA4B854}"/>
                </a:ext>
              </a:extLst>
            </p:cNvPr>
            <p:cNvGrpSpPr/>
            <p:nvPr/>
          </p:nvGrpSpPr>
          <p:grpSpPr>
            <a:xfrm>
              <a:off x="11422569" y="5843704"/>
              <a:ext cx="701626" cy="963048"/>
              <a:chOff x="9398017" y="1293068"/>
              <a:chExt cx="2406950" cy="3327596"/>
            </a:xfrm>
          </p:grpSpPr>
          <p:pic>
            <p:nvPicPr>
              <p:cNvPr id="11" name="图片 12">
                <a:extLst>
                  <a:ext uri="{FF2B5EF4-FFF2-40B4-BE49-F238E27FC236}">
                    <a16:creationId xmlns:a16="http://schemas.microsoft.com/office/drawing/2014/main" id="{A2906CAF-386C-73B6-9144-13F53443BD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21" b="95684" l="16600" r="79000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9" t="9204" r="22685" b="8807"/>
              <a:stretch/>
            </p:blipFill>
            <p:spPr>
              <a:xfrm flipH="1">
                <a:off x="9398017" y="1293068"/>
                <a:ext cx="2406950" cy="3327596"/>
              </a:xfrm>
              <a:prstGeom prst="rect">
                <a:avLst/>
              </a:prstGeom>
            </p:spPr>
          </p:pic>
          <p:pic>
            <p:nvPicPr>
              <p:cNvPr id="12" name="图片 12">
                <a:extLst>
                  <a:ext uri="{FF2B5EF4-FFF2-40B4-BE49-F238E27FC236}">
                    <a16:creationId xmlns:a16="http://schemas.microsoft.com/office/drawing/2014/main" id="{E8E54070-A8FF-2739-0105-C6F6F54BA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21" b="95684" l="16600" r="79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9" t="9204" r="22685" b="8807"/>
              <a:stretch/>
            </p:blipFill>
            <p:spPr>
              <a:xfrm flipH="1">
                <a:off x="9507410" y="1505261"/>
                <a:ext cx="2181796" cy="3016322"/>
              </a:xfrm>
              <a:prstGeom prst="rect">
                <a:avLst/>
              </a:prstGeom>
            </p:spPr>
          </p:pic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0DD8455A-9D71-AA4D-04B4-C2208065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47" y="342974"/>
            <a:ext cx="11512252" cy="53595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lang="LID4096" sz="3200" kern="1200" dirty="0">
                <a:solidFill>
                  <a:srgbClr val="FF6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A939D3-5A61-CDF9-A994-E01C22B680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77647" y="6251555"/>
            <a:ext cx="1981471" cy="606445"/>
            <a:chOff x="9477647" y="6251555"/>
            <a:chExt cx="1981471" cy="6064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FE732C-C111-B40F-CFD6-440D61F340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3" r="1241"/>
            <a:stretch/>
          </p:blipFill>
          <p:spPr>
            <a:xfrm>
              <a:off x="9882251" y="6251555"/>
              <a:ext cx="1576867" cy="6064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8F8A2E-0EC0-217D-7788-A888496686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28"/>
            <a:stretch/>
          </p:blipFill>
          <p:spPr>
            <a:xfrm>
              <a:off x="9477647" y="6325446"/>
              <a:ext cx="404604" cy="50532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826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46566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17039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45233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72748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62233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7533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185347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84413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4C2C470-535A-4DEA-B018-F23EDE778893}" type="datetime1">
              <a:rPr lang="LID4096" smtClean="0"/>
              <a:t>12/21/2025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8EC2D-2E70-4414-B15F-B6AD5F8BC81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4749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650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F98E7-D5FE-4427-8597-11D81C485E12}"/>
              </a:ext>
            </a:extLst>
          </p:cNvPr>
          <p:cNvSpPr txBox="1"/>
          <p:nvPr/>
        </p:nvSpPr>
        <p:spPr>
          <a:xfrm>
            <a:off x="1092550" y="2001288"/>
            <a:ext cx="10337405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penSODA</a:t>
            </a:r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开发者大赛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LID4096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acao Polytechnic University – Knowledge, Expertise, Global Vision!">
            <a:extLst>
              <a:ext uri="{FF2B5EF4-FFF2-40B4-BE49-F238E27FC236}">
                <a16:creationId xmlns:a16="http://schemas.microsoft.com/office/drawing/2014/main" id="{26A4212D-67D8-D82D-EE94-2A6CCD79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8764"/>
            <a:ext cx="3585029" cy="8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 descr="e7d195523061f1c0205959036996ad55c215b892a7aac5c0B9ADEF7896FB48F2EF97163A2DE1401E1875DEDC438B7864AD24CA23553DBBBD975DAF4CAD4A2592689FFB6CEE59FFA55B2702D0E5EE29CD908F8B157BF8F8399D08F01223CB0B1EBC5650C3AFE340F4E4722CA93B5E940EF49FBB9E99B7DC58FDDEFD6852FB47095B54E1558E4D4F7E">
            <a:extLst>
              <a:ext uri="{FF2B5EF4-FFF2-40B4-BE49-F238E27FC236}">
                <a16:creationId xmlns:a16="http://schemas.microsoft.com/office/drawing/2014/main" id="{4FB8DDD1-6AD4-EF68-C9DE-4228ED18AF68}"/>
              </a:ext>
            </a:extLst>
          </p:cNvPr>
          <p:cNvSpPr/>
          <p:nvPr/>
        </p:nvSpPr>
        <p:spPr>
          <a:xfrm>
            <a:off x="1641576" y="3930328"/>
            <a:ext cx="8908849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团队名称：吴汉钦的开源团队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成员：吴汉钦 澳门理工大学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郝金金  湖北第二师范学院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郭文浚 澳门理工大学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27">
            <a:extLst>
              <a:ext uri="{FF2B5EF4-FFF2-40B4-BE49-F238E27FC236}">
                <a16:creationId xmlns:a16="http://schemas.microsoft.com/office/drawing/2014/main" id="{9AD0CDBC-F7AB-4F0B-CE42-ED36CF9B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EDE8EC2D-2E70-4414-B15F-B6AD5F8BC816}" type="slidenum">
              <a:rPr lang="LID4096" smtClean="0"/>
              <a:t>1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6397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F4CF98-8292-7F8C-2CEE-73849C0D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10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90A9C-341B-1670-BA8C-7D06CBFE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95546" cy="4059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CC2B4D-F114-1F9E-BBAA-064FA56AF6C9}"/>
              </a:ext>
            </a:extLst>
          </p:cNvPr>
          <p:cNvSpPr txBox="1"/>
          <p:nvPr/>
        </p:nvSpPr>
        <p:spPr>
          <a:xfrm>
            <a:off x="1421177" y="4483865"/>
            <a:ext cx="33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PR</a:t>
            </a:r>
            <a:r>
              <a:rPr lang="zh-CN" altLang="en-US" dirty="0"/>
              <a:t>代码变更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4FA2B2-59D4-467F-EB2E-5F0455153E71}"/>
              </a:ext>
            </a:extLst>
          </p:cNvPr>
          <p:cNvSpPr txBox="1"/>
          <p:nvPr/>
        </p:nvSpPr>
        <p:spPr>
          <a:xfrm>
            <a:off x="7821976" y="2049137"/>
            <a:ext cx="253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</a:t>
            </a:r>
            <a:r>
              <a:rPr lang="zh-CN" altLang="en-US" dirty="0"/>
              <a:t>代码变更情况的数据可视化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74215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B234C3-97B4-A4F2-D3AB-3981BA58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11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B0F98-FAEC-24DE-447D-1E278892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8625" cy="43803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9656CD-A8A4-9028-2FB7-FA3AAE6D7B81}"/>
              </a:ext>
            </a:extLst>
          </p:cNvPr>
          <p:cNvSpPr txBox="1"/>
          <p:nvPr/>
        </p:nvSpPr>
        <p:spPr>
          <a:xfrm>
            <a:off x="2434727" y="4792338"/>
            <a:ext cx="34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图：社区关注度</a:t>
            </a:r>
          </a:p>
        </p:txBody>
      </p:sp>
    </p:spTree>
    <p:extLst>
      <p:ext uri="{BB962C8B-B14F-4D97-AF65-F5344CB8AC3E}">
        <p14:creationId xmlns:p14="http://schemas.microsoft.com/office/powerpoint/2010/main" val="302139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48F3F5-1E2F-944D-9A7F-23EBCE93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12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4661F-4EBF-EC4C-85C3-54D6E0BCE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645374" cy="41533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F5AB1C-1962-67AC-A276-96C3963B05FC}"/>
              </a:ext>
            </a:extLst>
          </p:cNvPr>
          <p:cNvSpPr txBox="1"/>
          <p:nvPr/>
        </p:nvSpPr>
        <p:spPr>
          <a:xfrm>
            <a:off x="2137273" y="4759287"/>
            <a:ext cx="243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fork</a:t>
            </a:r>
            <a:r>
              <a:rPr lang="zh-CN" altLang="en-US" dirty="0"/>
              <a:t>预测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2327D4-ADF6-3813-9C16-2160C7F9C097}"/>
              </a:ext>
            </a:extLst>
          </p:cNvPr>
          <p:cNvSpPr txBox="1"/>
          <p:nvPr/>
        </p:nvSpPr>
        <p:spPr>
          <a:xfrm>
            <a:off x="7028761" y="374573"/>
            <a:ext cx="239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最优模型是</a:t>
            </a:r>
            <a:r>
              <a:rPr lang="en-US" altLang="zh-CN" dirty="0"/>
              <a:t>ridge</a:t>
            </a:r>
            <a:r>
              <a:rPr lang="zh-CN" altLang="en-US" dirty="0"/>
              <a:t>模型，然后模型得分是</a:t>
            </a:r>
            <a:r>
              <a:rPr lang="en-US" altLang="zh-CN" dirty="0"/>
              <a:t>0.85</a:t>
            </a:r>
            <a:r>
              <a:rPr lang="zh-CN" altLang="en-US" dirty="0"/>
              <a:t>预测这个技术性</a:t>
            </a:r>
            <a:r>
              <a:rPr lang="en-US" altLang="zh-CN" dirty="0"/>
              <a:t>fork</a:t>
            </a:r>
            <a:r>
              <a:rPr lang="zh-CN" altLang="en-US" dirty="0"/>
              <a:t>数量</a:t>
            </a:r>
          </a:p>
        </p:txBody>
      </p:sp>
    </p:spTree>
    <p:extLst>
      <p:ext uri="{BB962C8B-B14F-4D97-AF65-F5344CB8AC3E}">
        <p14:creationId xmlns:p14="http://schemas.microsoft.com/office/powerpoint/2010/main" val="144716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38F76D-91CB-A752-C95C-C2956BAC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13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9DF604-6E06-FB60-6C27-6A8ABDA04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93176" cy="37457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C61CA2-E6D9-2AB7-53CC-CC9E16230BE9}"/>
              </a:ext>
            </a:extLst>
          </p:cNvPr>
          <p:cNvSpPr txBox="1"/>
          <p:nvPr/>
        </p:nvSpPr>
        <p:spPr>
          <a:xfrm>
            <a:off x="2115239" y="4329629"/>
            <a:ext cx="429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图：指标统计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ECA890-1CA5-96D5-A435-6064DFA6297F}"/>
              </a:ext>
            </a:extLst>
          </p:cNvPr>
          <p:cNvSpPr txBox="1"/>
          <p:nvPr/>
        </p:nvSpPr>
        <p:spPr>
          <a:xfrm>
            <a:off x="6312665" y="1619480"/>
            <a:ext cx="273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使用热力图做相关性分析</a:t>
            </a:r>
          </a:p>
        </p:txBody>
      </p:sp>
    </p:spTree>
    <p:extLst>
      <p:ext uri="{BB962C8B-B14F-4D97-AF65-F5344CB8AC3E}">
        <p14:creationId xmlns:p14="http://schemas.microsoft.com/office/powerpoint/2010/main" val="338427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7E8C2B-2DF2-CBBB-3F7B-F899CFA0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14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F61991-0ADE-3981-B13C-92C92026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77070" cy="41106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A77694-3C7F-0CDF-3BA6-0AB7EACCCF78}"/>
              </a:ext>
            </a:extLst>
          </p:cNvPr>
          <p:cNvSpPr txBox="1"/>
          <p:nvPr/>
        </p:nvSpPr>
        <p:spPr>
          <a:xfrm>
            <a:off x="2005069" y="4748270"/>
            <a:ext cx="229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图：响应时间预测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22E4D9-BA02-DE6F-136A-2B6CE3E07054}"/>
              </a:ext>
            </a:extLst>
          </p:cNvPr>
          <p:cNvSpPr txBox="1"/>
          <p:nvPr/>
        </p:nvSpPr>
        <p:spPr>
          <a:xfrm>
            <a:off x="6896559" y="925417"/>
            <a:ext cx="371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利用时序图做响应时间预测</a:t>
            </a:r>
          </a:p>
        </p:txBody>
      </p:sp>
    </p:spTree>
    <p:extLst>
      <p:ext uri="{BB962C8B-B14F-4D97-AF65-F5344CB8AC3E}">
        <p14:creationId xmlns:p14="http://schemas.microsoft.com/office/powerpoint/2010/main" val="399121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8E484C3-12B0-531B-CA86-5A8C5239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15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B42E6C-EA1C-CB85-B0DB-5AE745F56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347"/>
            <a:ext cx="6248768" cy="39054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B6D6B2-A724-3E47-8DD5-2E5F92513428}"/>
              </a:ext>
            </a:extLst>
          </p:cNvPr>
          <p:cNvSpPr txBox="1"/>
          <p:nvPr/>
        </p:nvSpPr>
        <p:spPr>
          <a:xfrm>
            <a:off x="2181340" y="4252511"/>
            <a:ext cx="266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图：响应时间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745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6A2ED3-9A7D-E07E-532B-644B7908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16</a:t>
            </a:fld>
            <a:endParaRPr lang="LID4096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18040D-6A41-8B95-FEB0-AAF41E73CBBC}"/>
              </a:ext>
            </a:extLst>
          </p:cNvPr>
          <p:cNvSpPr txBox="1"/>
          <p:nvPr/>
        </p:nvSpPr>
        <p:spPr>
          <a:xfrm>
            <a:off x="3888954" y="2016087"/>
            <a:ext cx="35584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社区成立</a:t>
            </a:r>
          </a:p>
        </p:txBody>
      </p:sp>
    </p:spTree>
    <p:extLst>
      <p:ext uri="{BB962C8B-B14F-4D97-AF65-F5344CB8AC3E}">
        <p14:creationId xmlns:p14="http://schemas.microsoft.com/office/powerpoint/2010/main" val="326135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D2E08A-696D-5F8E-7DF0-4C4B9AED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17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4C3747-400F-E3F4-9CCF-2473155A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49" y="1063416"/>
            <a:ext cx="7544188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E9DFD2-0257-F503-8F1B-4566C1F5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18</a:t>
            </a:fld>
            <a:endParaRPr lang="LID4096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EE2704-1C31-AF10-7029-9B0847DAEF22}"/>
              </a:ext>
            </a:extLst>
          </p:cNvPr>
          <p:cNvSpPr txBox="1"/>
          <p:nvPr/>
        </p:nvSpPr>
        <p:spPr>
          <a:xfrm>
            <a:off x="440675" y="295729"/>
            <a:ext cx="323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如何开放协作：</a:t>
            </a:r>
          </a:p>
        </p:txBody>
      </p:sp>
    </p:spTree>
    <p:extLst>
      <p:ext uri="{BB962C8B-B14F-4D97-AF65-F5344CB8AC3E}">
        <p14:creationId xmlns:p14="http://schemas.microsoft.com/office/powerpoint/2010/main" val="265563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956F-9FAB-6B4D-9176-50AF67C5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9A575451-31D6-3665-9E8F-1320A1E1FEA4}"/>
              </a:ext>
            </a:extLst>
          </p:cNvPr>
          <p:cNvGrpSpPr/>
          <p:nvPr/>
        </p:nvGrpSpPr>
        <p:grpSpPr>
          <a:xfrm>
            <a:off x="2871714" y="2466370"/>
            <a:ext cx="6743344" cy="1569660"/>
            <a:chOff x="2646374" y="2664532"/>
            <a:chExt cx="8064144" cy="1823575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9DE57C7D-3197-03F0-00FA-5DAE8F94E7AF}"/>
                </a:ext>
              </a:extLst>
            </p:cNvPr>
            <p:cNvSpPr/>
            <p:nvPr/>
          </p:nvSpPr>
          <p:spPr>
            <a:xfrm>
              <a:off x="5842000" y="3078480"/>
              <a:ext cx="690880" cy="995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26">
              <a:extLst>
                <a:ext uri="{FF2B5EF4-FFF2-40B4-BE49-F238E27FC236}">
                  <a16:creationId xmlns:a16="http://schemas.microsoft.com/office/drawing/2014/main" id="{D8CC5C5A-F1BA-D0EA-28BD-A1C602AADA61}"/>
                </a:ext>
              </a:extLst>
            </p:cNvPr>
            <p:cNvSpPr/>
            <p:nvPr/>
          </p:nvSpPr>
          <p:spPr>
            <a:xfrm>
              <a:off x="2646374" y="2664532"/>
              <a:ext cx="8064144" cy="18235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9600" kern="100" dirty="0">
                  <a:solidFill>
                    <a:srgbClr val="05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Q &amp; A</a:t>
              </a:r>
              <a:endParaRPr lang="zh-CN" altLang="en-US" sz="9600" kern="100" dirty="0">
                <a:solidFill>
                  <a:srgbClr val="05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84AA49-6146-4503-17DF-C2B3DC64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LID409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0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3569929-0150-F3C0-CD3B-4E312A8E0C66}"/>
              </a:ext>
            </a:extLst>
          </p:cNvPr>
          <p:cNvSpPr txBox="1">
            <a:spLocks/>
          </p:cNvSpPr>
          <p:nvPr/>
        </p:nvSpPr>
        <p:spPr>
          <a:xfrm>
            <a:off x="343516" y="332808"/>
            <a:ext cx="10515600" cy="6584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1C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en-US" altLang="zh-CN" b="1" dirty="0">
              <a:solidFill>
                <a:srgbClr val="1C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AC451FD-642E-8E0F-7D3F-A7E5250CD33A}"/>
              </a:ext>
            </a:extLst>
          </p:cNvPr>
          <p:cNvSpPr txBox="1">
            <a:spLocks/>
          </p:cNvSpPr>
          <p:nvPr/>
        </p:nvSpPr>
        <p:spPr>
          <a:xfrm>
            <a:off x="454513" y="1326787"/>
            <a:ext cx="8638853" cy="2078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US" dirty="0">
              <a:solidFill>
                <a:srgbClr val="1C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AC016872-7C55-927E-8E3B-DDA78887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43200" cy="365125"/>
          </a:xfrm>
        </p:spPr>
        <p:txBody>
          <a:bodyPr/>
          <a:lstStyle/>
          <a:p>
            <a:fld id="{EDE8EC2D-2E70-4414-B15F-B6AD5F8BC816}" type="slidenum">
              <a:rPr lang="LID4096" smtClean="0"/>
              <a:t>2</a:t>
            </a:fld>
            <a:endParaRPr lang="LID4096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4961D1-6404-AF24-40FD-F75713C3206D}"/>
              </a:ext>
            </a:extLst>
          </p:cNvPr>
          <p:cNvSpPr txBox="1"/>
          <p:nvPr/>
        </p:nvSpPr>
        <p:spPr>
          <a:xfrm>
            <a:off x="454513" y="1326787"/>
            <a:ext cx="4558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1.</a:t>
            </a:r>
            <a:r>
              <a:rPr lang="zh-CN" altLang="en-US" sz="4000" dirty="0"/>
              <a:t>项目介绍</a:t>
            </a:r>
            <a:endParaRPr lang="en-US" altLang="zh-CN" sz="4000" dirty="0"/>
          </a:p>
          <a:p>
            <a:r>
              <a:rPr lang="en-US" altLang="zh-CN" sz="4000" dirty="0"/>
              <a:t>2.</a:t>
            </a:r>
            <a:r>
              <a:rPr lang="zh-CN" altLang="en-US" sz="4000" dirty="0"/>
              <a:t>项目成果展示</a:t>
            </a:r>
            <a:endParaRPr lang="en-US" altLang="zh-CN" sz="4000" dirty="0"/>
          </a:p>
          <a:p>
            <a:r>
              <a:rPr lang="en-US" altLang="zh-CN" sz="4000" dirty="0"/>
              <a:t>3.</a:t>
            </a:r>
            <a:r>
              <a:rPr lang="zh-CN" altLang="en-US" sz="4000" dirty="0"/>
              <a:t>社区成立</a:t>
            </a:r>
          </a:p>
        </p:txBody>
      </p:sp>
    </p:spTree>
    <p:extLst>
      <p:ext uri="{BB962C8B-B14F-4D97-AF65-F5344CB8AC3E}">
        <p14:creationId xmlns:p14="http://schemas.microsoft.com/office/powerpoint/2010/main" val="428902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2D0BD2-66AF-15D2-25AA-A92B01F5BD83}"/>
              </a:ext>
            </a:extLst>
          </p:cNvPr>
          <p:cNvSpPr txBox="1">
            <a:spLocks/>
          </p:cNvSpPr>
          <p:nvPr/>
        </p:nvSpPr>
        <p:spPr>
          <a:xfrm>
            <a:off x="330200" y="306083"/>
            <a:ext cx="2730500" cy="6972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+mn-ea"/>
              </a:rPr>
              <a:t>项目介绍</a:t>
            </a:r>
            <a:endParaRPr lang="en-US" altLang="zh-CN" sz="4400" b="1" dirty="0">
              <a:latin typeface="+mn-ea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D2F9A89-12CB-9C1C-B86C-667639871D1D}"/>
              </a:ext>
            </a:extLst>
          </p:cNvPr>
          <p:cNvSpPr txBox="1">
            <a:spLocks/>
          </p:cNvSpPr>
          <p:nvPr/>
        </p:nvSpPr>
        <p:spPr>
          <a:xfrm>
            <a:off x="419100" y="1263275"/>
            <a:ext cx="11353800" cy="216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53738-4326-97EB-4230-4F96DC5A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LID409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2C5036-B20F-8A02-C722-0A7DD76251F6}"/>
              </a:ext>
            </a:extLst>
          </p:cNvPr>
          <p:cNvSpPr txBox="1"/>
          <p:nvPr/>
        </p:nvSpPr>
        <p:spPr>
          <a:xfrm>
            <a:off x="705079" y="1103461"/>
            <a:ext cx="94524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我们的项目基于</a:t>
            </a:r>
            <a:r>
              <a:rPr lang="en-US" altLang="zh-CN" sz="3200" dirty="0" err="1"/>
              <a:t>opendigger</a:t>
            </a:r>
            <a:r>
              <a:rPr lang="zh-CN" altLang="en-US" sz="3200" dirty="0"/>
              <a:t>进行开发</a:t>
            </a:r>
            <a:endParaRPr lang="en-US" altLang="zh-CN" sz="3200" dirty="0"/>
          </a:p>
          <a:p>
            <a:r>
              <a:rPr lang="zh-CN" altLang="en-US" sz="3200" dirty="0"/>
              <a:t>数据来源</a:t>
            </a:r>
            <a:r>
              <a:rPr lang="en-US" altLang="zh-CN" sz="3200" dirty="0" err="1"/>
              <a:t>OpenSODA</a:t>
            </a:r>
            <a:r>
              <a:rPr lang="zh-CN" altLang="en-US" sz="3200" dirty="0"/>
              <a:t>开源数据集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算法实现语言</a:t>
            </a:r>
            <a:r>
              <a:rPr lang="en-US" altLang="zh-CN" sz="3200" dirty="0"/>
              <a:t>python</a:t>
            </a:r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开发基于</a:t>
            </a:r>
            <a:r>
              <a:rPr lang="en-US" altLang="zh-CN" sz="3200" dirty="0" err="1"/>
              <a:t>vue</a:t>
            </a:r>
            <a:r>
              <a:rPr lang="zh-CN" altLang="en-US" sz="3200" dirty="0"/>
              <a:t>框架</a:t>
            </a:r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37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22B0-96C4-15F7-A560-348D736A0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E4DF62-F256-3C9E-EC6C-3685EE6CCE2E}"/>
              </a:ext>
            </a:extLst>
          </p:cNvPr>
          <p:cNvSpPr txBox="1">
            <a:spLocks/>
          </p:cNvSpPr>
          <p:nvPr/>
        </p:nvSpPr>
        <p:spPr>
          <a:xfrm>
            <a:off x="330200" y="306083"/>
            <a:ext cx="2273300" cy="760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F0624CA-E171-9F63-8676-EA4CECBD77BF}"/>
              </a:ext>
            </a:extLst>
          </p:cNvPr>
          <p:cNvSpPr txBox="1">
            <a:spLocks/>
          </p:cNvSpPr>
          <p:nvPr/>
        </p:nvSpPr>
        <p:spPr>
          <a:xfrm>
            <a:off x="562961" y="1219733"/>
            <a:ext cx="11353800" cy="216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CN" b="1" dirty="0">
              <a:solidFill>
                <a:srgbClr val="1B1C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CFD92-5530-B25F-472B-69AEA47B6A4B}"/>
              </a:ext>
            </a:extLst>
          </p:cNvPr>
          <p:cNvSpPr txBox="1"/>
          <p:nvPr/>
        </p:nvSpPr>
        <p:spPr>
          <a:xfrm>
            <a:off x="1466850" y="6018619"/>
            <a:ext cx="39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B1C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0566719-F1DB-BBE9-9DDC-7BCEF27D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LID409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A48CB6-9FD7-E1E6-65B4-2C1FDF762E84}"/>
              </a:ext>
            </a:extLst>
          </p:cNvPr>
          <p:cNvSpPr txBox="1"/>
          <p:nvPr/>
        </p:nvSpPr>
        <p:spPr>
          <a:xfrm>
            <a:off x="2082186" y="2253412"/>
            <a:ext cx="867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/>
              <a:t>项目成果展示</a:t>
            </a:r>
          </a:p>
        </p:txBody>
      </p:sp>
    </p:spTree>
    <p:extLst>
      <p:ext uri="{BB962C8B-B14F-4D97-AF65-F5344CB8AC3E}">
        <p14:creationId xmlns:p14="http://schemas.microsoft.com/office/powerpoint/2010/main" val="102835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63EC8-CC82-75FA-9E30-16249A8B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5</a:t>
            </a:fld>
            <a:endParaRPr lang="LID4096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59E4B1-4205-B5F3-B902-C150D6902856}"/>
              </a:ext>
            </a:extLst>
          </p:cNvPr>
          <p:cNvSpPr txBox="1"/>
          <p:nvPr/>
        </p:nvSpPr>
        <p:spPr>
          <a:xfrm>
            <a:off x="627961" y="353779"/>
            <a:ext cx="959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Inter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A3C84-CAF0-D1E2-A4E1-41011B329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413485" cy="44287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787295-1783-071F-5A03-AA5F0AD37F9A}"/>
              </a:ext>
            </a:extLst>
          </p:cNvPr>
          <p:cNvSpPr txBox="1"/>
          <p:nvPr/>
        </p:nvSpPr>
        <p:spPr>
          <a:xfrm>
            <a:off x="2688117" y="5001657"/>
            <a:ext cx="263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图：全局预览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9938FC-772C-358C-79CA-4B12A265C408}"/>
              </a:ext>
            </a:extLst>
          </p:cNvPr>
          <p:cNvSpPr txBox="1"/>
          <p:nvPr/>
        </p:nvSpPr>
        <p:spPr>
          <a:xfrm>
            <a:off x="9044848" y="353779"/>
            <a:ext cx="274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介绍：该图书全局预览，我们做了如下数据可视化，年度活跃趋势，</a:t>
            </a:r>
            <a:r>
              <a:rPr lang="en-US" altLang="zh-CN" sz="2800" dirty="0"/>
              <a:t>Top10</a:t>
            </a:r>
            <a:r>
              <a:rPr lang="zh-CN" altLang="en-US" sz="2800" dirty="0"/>
              <a:t>榜单项目，贡献者邮箱分布和</a:t>
            </a:r>
            <a:r>
              <a:rPr lang="en-US" altLang="zh-CN" sz="2800" dirty="0"/>
              <a:t>fork</a:t>
            </a:r>
            <a:r>
              <a:rPr lang="zh-CN" altLang="en-US" sz="2800" dirty="0"/>
              <a:t>的</a:t>
            </a:r>
            <a:r>
              <a:rPr lang="en-US" altLang="zh-CN" sz="2800" dirty="0"/>
              <a:t>top10.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695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315077-822F-6BB4-0014-3FED398A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6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ADCD78-F1A3-5469-6CB0-21BEA077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" y="0"/>
            <a:ext cx="8571123" cy="44508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D448EA-D89E-B904-6F66-3066DD5DFC20}"/>
              </a:ext>
            </a:extLst>
          </p:cNvPr>
          <p:cNvSpPr txBox="1"/>
          <p:nvPr/>
        </p:nvSpPr>
        <p:spPr>
          <a:xfrm>
            <a:off x="3283027" y="4985399"/>
            <a:ext cx="252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图：活跃度分析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471DF0-1668-408C-39AB-CDF42228508E}"/>
              </a:ext>
            </a:extLst>
          </p:cNvPr>
          <p:cNvSpPr txBox="1"/>
          <p:nvPr/>
        </p:nvSpPr>
        <p:spPr>
          <a:xfrm>
            <a:off x="9157210" y="1432768"/>
            <a:ext cx="2390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活跃度分析清楚的展现了活动趋势，做的是简易的数据可视化。</a:t>
            </a:r>
          </a:p>
        </p:txBody>
      </p:sp>
    </p:spTree>
    <p:extLst>
      <p:ext uri="{BB962C8B-B14F-4D97-AF65-F5344CB8AC3E}">
        <p14:creationId xmlns:p14="http://schemas.microsoft.com/office/powerpoint/2010/main" val="1579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B8123F-95BC-5AA9-EE21-4B7B3553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7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A8E61-4036-4DB7-3D71-275A2205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4015" cy="45775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52417D-DC59-E37E-70FB-AE93E266B08F}"/>
              </a:ext>
            </a:extLst>
          </p:cNvPr>
          <p:cNvSpPr txBox="1"/>
          <p:nvPr/>
        </p:nvSpPr>
        <p:spPr>
          <a:xfrm>
            <a:off x="1421175" y="4891490"/>
            <a:ext cx="282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图：影响力分析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297DE5-72F1-CA8D-DB6E-2566D88605CA}"/>
              </a:ext>
            </a:extLst>
          </p:cNvPr>
          <p:cNvSpPr txBox="1"/>
          <p:nvPr/>
        </p:nvSpPr>
        <p:spPr>
          <a:xfrm>
            <a:off x="8141465" y="1559140"/>
            <a:ext cx="24898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我们分析了社区影响力，找到了</a:t>
            </a:r>
            <a:r>
              <a:rPr lang="en-US" altLang="zh-CN" sz="2800" dirty="0"/>
              <a:t>top</a:t>
            </a:r>
            <a:r>
              <a:rPr lang="zh-CN" altLang="en-US" sz="2800" dirty="0"/>
              <a:t>榜单的社区以及</a:t>
            </a:r>
            <a:r>
              <a:rPr lang="en-US" altLang="zh-CN" sz="2800" dirty="0" err="1"/>
              <a:t>openrank</a:t>
            </a:r>
            <a:r>
              <a:rPr lang="zh-CN" altLang="en-US" sz="2800" dirty="0"/>
              <a:t>影响值最高的项目（社区）</a:t>
            </a:r>
          </a:p>
        </p:txBody>
      </p:sp>
    </p:spTree>
    <p:extLst>
      <p:ext uri="{BB962C8B-B14F-4D97-AF65-F5344CB8AC3E}">
        <p14:creationId xmlns:p14="http://schemas.microsoft.com/office/powerpoint/2010/main" val="286721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C430DE-870E-6442-5DB3-2FB33947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8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C8E79-66FE-D606-1171-E4ED33A9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58472" cy="40542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0FD907-5559-D0DF-CB7E-0093156460E6}"/>
              </a:ext>
            </a:extLst>
          </p:cNvPr>
          <p:cNvSpPr txBox="1"/>
          <p:nvPr/>
        </p:nvSpPr>
        <p:spPr>
          <a:xfrm>
            <a:off x="1839817" y="4362680"/>
            <a:ext cx="48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图：贡献者生态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17C082-1817-0F1C-834F-B0EAF036A64F}"/>
              </a:ext>
            </a:extLst>
          </p:cNvPr>
          <p:cNvSpPr txBox="1"/>
          <p:nvPr/>
        </p:nvSpPr>
        <p:spPr>
          <a:xfrm>
            <a:off x="8427904" y="1696598"/>
            <a:ext cx="33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贡献者生态数据可视化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61227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10A2A2F-5C41-893A-5551-CF072971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8EC2D-2E70-4414-B15F-B6AD5F8BC816}" type="slidenum">
              <a:rPr lang="LID4096" smtClean="0"/>
              <a:t>9</a:t>
            </a:fld>
            <a:endParaRPr lang="LID4096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29D4AA-1233-61B1-F397-2CC3EF92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521986" cy="40762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DBE94D-1F06-8087-5F79-CE09A7D6442E}"/>
              </a:ext>
            </a:extLst>
          </p:cNvPr>
          <p:cNvSpPr txBox="1"/>
          <p:nvPr/>
        </p:nvSpPr>
        <p:spPr>
          <a:xfrm>
            <a:off x="2236424" y="4527933"/>
            <a:ext cx="28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图：</a:t>
            </a:r>
            <a:r>
              <a:rPr lang="en-US" altLang="zh-CN" dirty="0"/>
              <a:t>issue</a:t>
            </a:r>
            <a:r>
              <a:rPr lang="zh-CN" altLang="en-US" dirty="0"/>
              <a:t>生命周期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234246-7CC9-801B-47B2-2DC1D0882844}"/>
              </a:ext>
            </a:extLst>
          </p:cNvPr>
          <p:cNvSpPr txBox="1"/>
          <p:nvPr/>
        </p:nvSpPr>
        <p:spPr>
          <a:xfrm>
            <a:off x="7403335" y="2522863"/>
            <a:ext cx="324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这边利用时间标签做数据可视化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1659288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6484</TotalTime>
  <Words>276</Words>
  <Application>Microsoft Office PowerPoint</Application>
  <PresentationFormat>宽屏</PresentationFormat>
  <Paragraphs>61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Inter</vt:lpstr>
      <vt:lpstr>等线</vt:lpstr>
      <vt:lpstr>宋体</vt:lpstr>
      <vt:lpstr>Arial</vt:lpstr>
      <vt:lpstr>Arial Narrow</vt:lpstr>
      <vt:lpstr>Century Gothic</vt:lpstr>
      <vt:lpstr>Times New Roman</vt:lpstr>
      <vt:lpstr>Wingdings 3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Hanqin.Wu</cp:lastModifiedBy>
  <cp:revision>539</cp:revision>
  <dcterms:created xsi:type="dcterms:W3CDTF">2022-06-13T09:20:24Z</dcterms:created>
  <dcterms:modified xsi:type="dcterms:W3CDTF">2025-12-21T03:02:24Z</dcterms:modified>
</cp:coreProperties>
</file>